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5"/>
  </p:handoutMasterIdLst>
  <p:sldIdLst>
    <p:sldId id="274" r:id="rId3"/>
    <p:sldId id="461" r:id="rId5"/>
    <p:sldId id="476" r:id="rId6"/>
    <p:sldId id="463" r:id="rId7"/>
    <p:sldId id="282" r:id="rId8"/>
    <p:sldId id="464" r:id="rId9"/>
    <p:sldId id="477" r:id="rId10"/>
    <p:sldId id="472" r:id="rId11"/>
    <p:sldId id="478" r:id="rId12"/>
    <p:sldId id="474" r:id="rId13"/>
    <p:sldId id="475" r:id="rId14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8C0B"/>
    <a:srgbClr val="F68908"/>
    <a:srgbClr val="FF8000"/>
    <a:srgbClr val="FD690C"/>
    <a:srgbClr val="FD6108"/>
    <a:srgbClr val="EA6A09"/>
    <a:srgbClr val="F7A654"/>
    <a:srgbClr val="50AB06"/>
    <a:srgbClr val="AA28BA"/>
    <a:srgbClr val="713C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34550" autoAdjust="0"/>
    <p:restoredTop sz="86477" autoAdjust="0"/>
  </p:normalViewPr>
  <p:slideViewPr>
    <p:cSldViewPr snapToGrid="0" snapToObjects="1">
      <p:cViewPr>
        <p:scale>
          <a:sx n="100" d="100"/>
          <a:sy n="100" d="100"/>
        </p:scale>
        <p:origin x="-1392" y="1064"/>
      </p:cViewPr>
      <p:guideLst>
        <p:guide orient="horz" pos="3181"/>
        <p:guide pos="25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9" d="100"/>
        <a:sy n="309" d="100"/>
      </p:scale>
      <p:origin x="0" y="271360"/>
    </p:cViewPr>
  </p:sorterViewPr>
  <p:notesViewPr>
    <p:cSldViewPr snapToGrid="0" snapToObjects="1">
      <p:cViewPr varScale="1">
        <p:scale>
          <a:sx n="45" d="100"/>
          <a:sy n="45" d="100"/>
        </p:scale>
        <p:origin x="-1099" y="-67"/>
      </p:cViewPr>
      <p:guideLst>
        <p:guide orient="horz" pos="2892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CCAD9-BB83-0444-8C69-F32F4446E89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9EE94-8227-7646-92D8-0B67D6AF671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0.wd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wdp>
</file>

<file path=ppt/media/image5.png>
</file>

<file path=ppt/media/image6.wdp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45E53-28CB-FB4F-A14C-CBBB4CC2EA41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4160" y="685800"/>
            <a:ext cx="2649682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4160" y="685800"/>
            <a:ext cx="2649682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4"/>
            <a:ext cx="660654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1A40B6E2-7838-AC42-BA21-126CD01F7BE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1DDAAA31-91F0-9B44-9BE2-B5CF6DDFE25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90281" y="591397"/>
            <a:ext cx="1485662" cy="125869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0598" y="591397"/>
            <a:ext cx="4330144" cy="125869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40E18998-D65D-D045-B12E-E0E20EFD07D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9A3B2CC5-B3BD-5F47-A39D-3DD485F5601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86C1C89E-2D10-5F4B-8F49-A2D872A924F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597" y="3441277"/>
            <a:ext cx="2907903" cy="973709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8040" y="3441277"/>
            <a:ext cx="2907904" cy="973709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5AC37FBE-A4B5-0243-ADEE-299CF7996309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9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9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0682DC10-6879-4E45-9EED-B27E68669CC2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C9EB08F2-3B78-C148-A78D-D833C2651234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194FCA9B-C694-1043-B1EC-5969949C7C4B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0473"/>
            <a:ext cx="2557066" cy="17043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2" y="400474"/>
            <a:ext cx="4344988" cy="858456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0" y="2104814"/>
            <a:ext cx="2557066" cy="68802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11900D4F-30E5-444F-BBEB-5EB2222B555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0"/>
            <a:ext cx="4663440" cy="8312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7"/>
            <a:ext cx="4663440" cy="60350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6"/>
            <a:ext cx="4663440" cy="1180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8"/>
            <a:ext cx="1813560" cy="535517"/>
          </a:xfrm>
          <a:prstGeom prst="rect">
            <a:avLst/>
          </a:prstGeom>
        </p:spPr>
        <p:txBody>
          <a:bodyPr/>
          <a:lstStyle/>
          <a:p>
            <a:fld id="{B1FF9982-5B9B-6A41-A6D9-1A48DF1FC8B5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1"/>
            <a:ext cx="6995160" cy="6638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8"/>
            <a:ext cx="24612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98" y="9519712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Condensed"/>
                <a:cs typeface="Futura Condensed"/>
              </a:defRPr>
            </a:lvl1pPr>
          </a:lstStyle>
          <a:p>
            <a:fld id="{6A77D604-7237-AC46-B361-5A1F8938589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hyperlink" Target="https://create.codelab.club/" TargetMode="External"/><Relationship Id="rId4" Type="http://schemas.microsoft.com/office/2007/relationships/hdphoto" Target="../media/image6.wdp"/><Relationship Id="rId3" Type="http://schemas.openxmlformats.org/officeDocument/2006/relationships/image" Target="../media/image5.png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microsoft.com/office/2007/relationships/hdphoto" Target="../media/image10.wdp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hyperlink" Target="https://create.codelab.club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hyperlink" Target="https://create.codelab.club/studios/66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atchcat.pdf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4" t="-524" r="7389" b="17917"/>
          <a:stretch>
            <a:fillRect/>
          </a:stretch>
        </p:blipFill>
        <p:spPr>
          <a:xfrm>
            <a:off x="0" y="194369"/>
            <a:ext cx="6118330" cy="9864031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258227" y="8276920"/>
            <a:ext cx="1323007" cy="1383665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Futura Condensed"/>
                <a:cs typeface="Futura Condensed"/>
              </a:rPr>
              <a:t>Scratch </a:t>
            </a:r>
            <a:r>
              <a:rPr lang="zh-CN" altLang="en-US" sz="1200" dirty="0" smtClean="0">
                <a:latin typeface="Futura Condensed"/>
                <a:cs typeface="Futura Condensed"/>
              </a:rPr>
              <a:t>介绍</a:t>
            </a:r>
            <a:endParaRPr lang="en-US" altLang="zh-CN" sz="1200" dirty="0" smtClean="0">
              <a:latin typeface="Futura Condensed"/>
              <a:cs typeface="Futura Condensed"/>
            </a:endParaRPr>
          </a:p>
          <a:p>
            <a:r>
              <a:rPr lang="en-US" sz="1200" dirty="0" smtClean="0">
                <a:latin typeface="Futura Condensed"/>
                <a:cs typeface="Futura Condensed"/>
              </a:rPr>
              <a:t>Scratch </a:t>
            </a:r>
            <a:r>
              <a:rPr lang="zh-CN" altLang="en-US" sz="1200" dirty="0">
                <a:latin typeface="Futura Condensed"/>
                <a:cs typeface="Futura Condensed"/>
              </a:rPr>
              <a:t>帐户</a:t>
            </a:r>
            <a:r>
              <a:rPr lang="en-US" sz="1200" dirty="0">
                <a:latin typeface="Futura Condensed"/>
                <a:cs typeface="Futura Condensed"/>
              </a:rPr>
              <a:t>    </a:t>
            </a:r>
            <a:r>
              <a:rPr lang="en-US" sz="1200" dirty="0" smtClean="0">
                <a:latin typeface="Futura Condensed"/>
                <a:cs typeface="Futura Condensed"/>
              </a:rPr>
              <a:t>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设计日志</a:t>
            </a:r>
            <a:endParaRPr lang="en-US" altLang="zh-CN" sz="1200" dirty="0" smtClean="0">
              <a:latin typeface="Futura Condensed"/>
              <a:cs typeface="Futura Condensed"/>
            </a:endParaRPr>
          </a:p>
          <a:p>
            <a:r>
              <a:rPr lang="en-US" sz="1200" dirty="0" smtClean="0">
                <a:latin typeface="Futura Condensed"/>
                <a:cs typeface="Futura Condensed"/>
              </a:rPr>
              <a:t>Scratch </a:t>
            </a:r>
            <a:r>
              <a:rPr lang="zh-CN" altLang="en-US" sz="1200" dirty="0" smtClean="0">
                <a:latin typeface="Futura Condensed"/>
                <a:cs typeface="Futura Condensed"/>
              </a:rPr>
              <a:t>探索</a:t>
            </a:r>
            <a:endParaRPr lang="zh-CN" altLang="en-US" sz="1200" dirty="0" smtClean="0">
              <a:latin typeface="Futura Condensed"/>
              <a:cs typeface="Futura Condensed"/>
            </a:endParaRPr>
          </a:p>
          <a:p>
            <a:r>
              <a:rPr lang="en-US" sz="1200" dirty="0" smtClean="0">
                <a:latin typeface="Futura Condensed"/>
                <a:cs typeface="Futura Condensed"/>
              </a:rPr>
              <a:t>Scratch </a:t>
            </a:r>
            <a:r>
              <a:rPr lang="zh-CN" altLang="en-US" sz="1200" dirty="0" smtClean="0">
                <a:latin typeface="Futura Condensed"/>
                <a:cs typeface="Futura Condensed"/>
              </a:rPr>
              <a:t>工作室</a:t>
            </a:r>
            <a:endParaRPr lang="en-US" altLang="zh-CN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点评小组 </a:t>
            </a:r>
            <a:r>
              <a:rPr lang="en-US" sz="1200" dirty="0">
                <a:latin typeface="Futura Condensed"/>
                <a:cs typeface="Futura Condensed"/>
              </a:rPr>
              <a:t>		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-1" y="7559976"/>
            <a:ext cx="7772401" cy="665606"/>
            <a:chOff x="-1" y="7379325"/>
            <a:chExt cx="7772401" cy="665606"/>
          </a:xfrm>
        </p:grpSpPr>
        <p:sp>
          <p:nvSpPr>
            <p:cNvPr id="30" name="Rectangle 29"/>
            <p:cNvSpPr/>
            <p:nvPr/>
          </p:nvSpPr>
          <p:spPr>
            <a:xfrm>
              <a:off x="-1" y="7406951"/>
              <a:ext cx="7772401" cy="479582"/>
            </a:xfrm>
            <a:prstGeom prst="rect">
              <a:avLst/>
            </a:prstGeom>
            <a:solidFill>
              <a:srgbClr val="7F7F7F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1" name="Diamond 30"/>
            <p:cNvSpPr/>
            <p:nvPr/>
          </p:nvSpPr>
          <p:spPr>
            <a:xfrm>
              <a:off x="2108219" y="7648251"/>
              <a:ext cx="381000" cy="381000"/>
            </a:xfrm>
            <a:prstGeom prst="diamond">
              <a:avLst/>
            </a:prstGeom>
            <a:solidFill>
              <a:srgbClr val="7F7F7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2" name="Diamond 31"/>
            <p:cNvSpPr/>
            <p:nvPr/>
          </p:nvSpPr>
          <p:spPr>
            <a:xfrm>
              <a:off x="5681688" y="7663931"/>
              <a:ext cx="384162" cy="381000"/>
            </a:xfrm>
            <a:prstGeom prst="diamond">
              <a:avLst/>
            </a:prstGeom>
            <a:solidFill>
              <a:srgbClr val="7F7F7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279937" y="7379325"/>
              <a:ext cx="3187664" cy="52197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包含内容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7500" y="7379325"/>
              <a:ext cx="3962438" cy="52197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目前所在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825094" y="8753015"/>
            <a:ext cx="3218710" cy="456380"/>
            <a:chOff x="1699218" y="4842934"/>
            <a:chExt cx="3218710" cy="456380"/>
          </a:xfrm>
          <a:effectLst/>
        </p:grpSpPr>
        <p:cxnSp>
          <p:nvCxnSpPr>
            <p:cNvPr id="45" name="Straight Connector 44"/>
            <p:cNvCxnSpPr/>
            <p:nvPr/>
          </p:nvCxnSpPr>
          <p:spPr>
            <a:xfrm>
              <a:off x="1699218" y="4849283"/>
              <a:ext cx="0" cy="450031"/>
            </a:xfrm>
            <a:prstGeom prst="line">
              <a:avLst/>
            </a:prstGeom>
            <a:ln w="12700" cmpd="sng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1699218" y="5292964"/>
              <a:ext cx="3218710" cy="0"/>
            </a:xfrm>
            <a:prstGeom prst="line">
              <a:avLst/>
            </a:prstGeom>
            <a:ln w="12700" cmpd="sng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2248625" y="4845458"/>
              <a:ext cx="0" cy="450031"/>
            </a:xfrm>
            <a:prstGeom prst="line">
              <a:avLst/>
            </a:prstGeom>
            <a:ln w="12700" cmpd="sng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2777846" y="4845458"/>
              <a:ext cx="0" cy="450031"/>
            </a:xfrm>
            <a:prstGeom prst="line">
              <a:avLst/>
            </a:prstGeom>
            <a:ln w="12700" cmpd="sng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3328397" y="4842934"/>
              <a:ext cx="0" cy="450031"/>
            </a:xfrm>
            <a:prstGeom prst="line">
              <a:avLst/>
            </a:prstGeom>
            <a:ln w="12700" cmpd="sng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3850843" y="4842934"/>
              <a:ext cx="0" cy="450031"/>
            </a:xfrm>
            <a:prstGeom prst="line">
              <a:avLst/>
            </a:prstGeom>
            <a:ln w="12700" cmpd="sng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4394979" y="4845458"/>
              <a:ext cx="0" cy="450031"/>
            </a:xfrm>
            <a:prstGeom prst="line">
              <a:avLst/>
            </a:prstGeom>
            <a:ln w="12700" cmpd="sng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4917928" y="4846108"/>
              <a:ext cx="0" cy="452556"/>
            </a:xfrm>
            <a:prstGeom prst="line">
              <a:avLst/>
            </a:prstGeom>
            <a:ln w="12700" cmpd="sng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>
            <a:off x="566983" y="8452441"/>
            <a:ext cx="3712953" cy="623129"/>
            <a:chOff x="1960407" y="6415094"/>
            <a:chExt cx="3712953" cy="623129"/>
          </a:xfrm>
        </p:grpSpPr>
        <p:sp>
          <p:nvSpPr>
            <p:cNvPr id="63" name="Oval 62"/>
            <p:cNvSpPr/>
            <p:nvPr/>
          </p:nvSpPr>
          <p:spPr>
            <a:xfrm>
              <a:off x="2532725" y="6567824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1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64" name="Teardrop 63"/>
            <p:cNvSpPr/>
            <p:nvPr/>
          </p:nvSpPr>
          <p:spPr>
            <a:xfrm rot="8075815">
              <a:off x="1960407" y="6415094"/>
              <a:ext cx="516223" cy="516223"/>
            </a:xfrm>
            <a:prstGeom prst="teardrop">
              <a:avLst/>
            </a:prstGeom>
            <a:solidFill>
              <a:srgbClr val="7F7F7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3061508" y="6567823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2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3596453" y="6567823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3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4131784" y="6567823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4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4666729" y="6567823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5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5202961" y="6567823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6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73" name="Rectangle 72"/>
          <p:cNvSpPr/>
          <p:nvPr/>
        </p:nvSpPr>
        <p:spPr>
          <a:xfrm>
            <a:off x="634593" y="8510599"/>
            <a:ext cx="381002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Futura Condensed"/>
                <a:cs typeface="Futura Condensed"/>
              </a:rPr>
              <a:t>0</a:t>
            </a:r>
            <a:endParaRPr lang="en-US" sz="44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457199" y="464006"/>
            <a:ext cx="4555067" cy="172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 smtClean="0">
                <a:latin typeface="Futura Condensed"/>
                <a:cs typeface="Futura Condensed"/>
              </a:rPr>
              <a:t>UNIT </a:t>
            </a:r>
            <a:r>
              <a:rPr lang="en-US" sz="5300" dirty="0">
                <a:latin typeface="Futura Condensed"/>
                <a:cs typeface="Futura Condensed"/>
              </a:rPr>
              <a:t>0</a:t>
            </a:r>
            <a:endParaRPr lang="en-US" sz="5300" dirty="0" smtClean="0">
              <a:latin typeface="Futura Condensed"/>
              <a:cs typeface="Futura Condensed"/>
            </a:endParaRPr>
          </a:p>
          <a:p>
            <a:r>
              <a:rPr lang="zh-CN" altLang="en-US" sz="5300" dirty="0">
                <a:latin typeface="Futura Condensed"/>
                <a:cs typeface="Futura Condensed"/>
              </a:rPr>
              <a:t>编程准备</a:t>
            </a:r>
            <a:endParaRPr lang="en-US" sz="5300" dirty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>
            <a:off x="6840670" y="-2"/>
            <a:ext cx="493776" cy="2791970"/>
            <a:chOff x="551129" y="-2"/>
            <a:chExt cx="493776" cy="2791970"/>
          </a:xfrm>
        </p:grpSpPr>
        <p:pic>
          <p:nvPicPr>
            <p:cNvPr id="58" name="Picture 57" descr="Unit0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0"/>
              <a:ext cx="493776" cy="2791968"/>
            </a:xfrm>
            <a:prstGeom prst="rect">
              <a:avLst/>
            </a:prstGeom>
          </p:spPr>
        </p:pic>
        <p:sp>
          <p:nvSpPr>
            <p:cNvPr id="59" name="TextBox 58"/>
            <p:cNvSpPr txBox="1"/>
            <p:nvPr/>
          </p:nvSpPr>
          <p:spPr>
            <a:xfrm rot="5400000">
              <a:off x="-422952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0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57200" y="645160"/>
            <a:ext cx="3084195" cy="1076325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Scratch </a:t>
            </a:r>
            <a:r>
              <a:rPr lang="zh-CN" altLang="en-US" sz="3200" dirty="0"/>
              <a:t>工作室反思</a:t>
            </a:r>
            <a:endParaRPr lang="zh-CN" altLang="en-US" sz="3200" dirty="0"/>
          </a:p>
        </p:txBody>
      </p:sp>
      <p:sp>
        <p:nvSpPr>
          <p:cNvPr id="94" name="TextBox 93"/>
          <p:cNvSpPr txBox="1"/>
          <p:nvPr/>
        </p:nvSpPr>
        <p:spPr>
          <a:xfrm>
            <a:off x="3540777" y="1521819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18" name="Group 117"/>
          <p:cNvGrpSpPr/>
          <p:nvPr/>
        </p:nvGrpSpPr>
        <p:grpSpPr>
          <a:xfrm>
            <a:off x="457995" y="2725094"/>
            <a:ext cx="6871335" cy="1398270"/>
            <a:chOff x="457995" y="2725094"/>
            <a:chExt cx="6871335" cy="1398270"/>
          </a:xfrm>
        </p:grpSpPr>
        <p:sp>
          <p:nvSpPr>
            <p:cNvPr id="119" name="Rectangle 118"/>
            <p:cNvSpPr/>
            <p:nvPr/>
          </p:nvSpPr>
          <p:spPr>
            <a:xfrm>
              <a:off x="548800" y="3149909"/>
              <a:ext cx="6780530" cy="973455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/>
                <a:t>Scratch 工作室是用来做什么的？</a:t>
              </a:r>
              <a:endParaRPr lang="zh-CN" altLang="en-US" sz="1600" dirty="0"/>
            </a:p>
          </p:txBody>
        </p:sp>
        <p:cxnSp>
          <p:nvCxnSpPr>
            <p:cNvPr id="121" name="Straight Connector 120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Group 125"/>
          <p:cNvGrpSpPr/>
          <p:nvPr/>
        </p:nvGrpSpPr>
        <p:grpSpPr>
          <a:xfrm>
            <a:off x="3540777" y="666990"/>
            <a:ext cx="3108418" cy="521335"/>
            <a:chOff x="3540777" y="666990"/>
            <a:chExt cx="3171308" cy="521335"/>
          </a:xfrm>
        </p:grpSpPr>
        <p:sp>
          <p:nvSpPr>
            <p:cNvPr id="127" name="TextBox 126"/>
            <p:cNvSpPr txBox="1"/>
            <p:nvPr/>
          </p:nvSpPr>
          <p:spPr>
            <a:xfrm>
              <a:off x="3540777" y="666990"/>
              <a:ext cx="3171308" cy="52133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100" dirty="0" smtClean="0">
                  <a:latin typeface="Futura Condensed"/>
                  <a:cs typeface="Futura Condensed"/>
                </a:rPr>
                <a:t>姓名</a:t>
              </a:r>
              <a:r>
                <a:rPr lang="en-US" sz="1100" dirty="0" smtClean="0">
                  <a:latin typeface="Futura Condensed"/>
                  <a:cs typeface="Futura Condensed"/>
                </a:rPr>
                <a:t>: </a:t>
              </a:r>
              <a:endParaRPr lang="en-US" sz="1100" dirty="0" smtClean="0">
                <a:latin typeface="Futura Condensed"/>
                <a:cs typeface="Futura Condensed"/>
              </a:endParaRPr>
            </a:p>
            <a:p>
              <a:r>
                <a:rPr lang="en-US" sz="1100" dirty="0">
                  <a:latin typeface="Futura Condensed"/>
                  <a:cs typeface="Futura Condensed"/>
                </a:rPr>
                <a:t> </a:t>
              </a:r>
              <a:endParaRPr lang="en-US" sz="1100" dirty="0" smtClean="0">
                <a:latin typeface="Futura Condensed"/>
                <a:cs typeface="Futura Condensed"/>
              </a:endParaRPr>
            </a:p>
          </p:txBody>
        </p:sp>
        <p:cxnSp>
          <p:nvCxnSpPr>
            <p:cNvPr id="128" name="Straight Connector 12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463075" y="4344979"/>
            <a:ext cx="6871335" cy="1398270"/>
            <a:chOff x="457995" y="2725094"/>
            <a:chExt cx="6871335" cy="1398270"/>
          </a:xfrm>
        </p:grpSpPr>
        <p:sp>
          <p:nvSpPr>
            <p:cNvPr id="3" name="Rectangle 118"/>
            <p:cNvSpPr/>
            <p:nvPr/>
          </p:nvSpPr>
          <p:spPr>
            <a:xfrm>
              <a:off x="548800" y="3149909"/>
              <a:ext cx="6780530" cy="973455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" name="TextBox 119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sym typeface="+mn-ea"/>
                </a:rPr>
                <a:t>在其他人的项目中，你发现了什么有启发性或有趣的事情</a:t>
              </a:r>
              <a:r>
                <a:rPr lang="zh-CN" altLang="en-US" sz="1600" dirty="0"/>
                <a:t>？</a:t>
              </a:r>
              <a:endParaRPr lang="zh-CN" altLang="en-US" sz="1600" dirty="0"/>
            </a:p>
          </p:txBody>
        </p:sp>
        <p:cxnSp>
          <p:nvCxnSpPr>
            <p:cNvPr id="5" name="Straight Connector 4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463075" y="6016934"/>
            <a:ext cx="6871335" cy="1398270"/>
            <a:chOff x="457995" y="2725094"/>
            <a:chExt cx="6871335" cy="1398270"/>
          </a:xfrm>
        </p:grpSpPr>
        <p:sp>
          <p:nvSpPr>
            <p:cNvPr id="7" name="Rectangle 118"/>
            <p:cNvSpPr/>
            <p:nvPr/>
          </p:nvSpPr>
          <p:spPr>
            <a:xfrm>
              <a:off x="548800" y="3149909"/>
              <a:ext cx="6780530" cy="973455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119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/>
                <a:t>你留下了什么评论？</a:t>
              </a:r>
              <a:endParaRPr lang="zh-CN" altLang="en-US" sz="16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463075" y="7777154"/>
            <a:ext cx="6871335" cy="1398270"/>
            <a:chOff x="457995" y="2725094"/>
            <a:chExt cx="6871335" cy="1398270"/>
          </a:xfrm>
        </p:grpSpPr>
        <p:sp>
          <p:nvSpPr>
            <p:cNvPr id="12" name="Rectangle 118"/>
            <p:cNvSpPr/>
            <p:nvPr/>
          </p:nvSpPr>
          <p:spPr>
            <a:xfrm>
              <a:off x="548800" y="3149909"/>
              <a:ext cx="6780530" cy="973455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19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/>
                <a:t>什么是“好的”反馈呢？</a:t>
              </a:r>
              <a:endParaRPr lang="zh-CN" altLang="en-US" sz="1600" dirty="0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/>
          <p:nvPr/>
        </p:nvSpPr>
        <p:spPr>
          <a:xfrm flipH="1">
            <a:off x="448729" y="1968137"/>
            <a:ext cx="2776169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PROJECT FEEDBACK</a:t>
            </a:r>
            <a:endParaRPr lang="en-US" sz="24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447989" y="8246847"/>
            <a:ext cx="6942716" cy="109029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r>
              <a:rPr lang="zh-CN" altLang="en-US" sz="1200" dirty="0"/>
              <a:t>从项目的以下角度思考，可能对你有帮助：</a:t>
            </a:r>
            <a:endParaRPr lang="en-US" sz="300" dirty="0">
              <a:latin typeface="Futura Condensed"/>
              <a:cs typeface="Futura Condensed"/>
            </a:endParaRPr>
          </a:p>
          <a:p>
            <a:endParaRPr lang="en-US" sz="300" dirty="0">
              <a:latin typeface="Futura Condensed"/>
              <a:cs typeface="Futura Condensed"/>
            </a:endParaRPr>
          </a:p>
          <a:p>
            <a:r>
              <a:rPr lang="en-US" altLang="zh-CN" sz="1100" dirty="0" smtClean="0"/>
              <a:t>+  </a:t>
            </a:r>
            <a:r>
              <a:rPr lang="zh-CN" altLang="en-US" sz="1100" dirty="0" smtClean="0"/>
              <a:t>清晰度</a:t>
            </a:r>
            <a:r>
              <a:rPr lang="zh-CN" altLang="en-US" sz="1100" dirty="0"/>
              <a:t>：你知道这个项目要做什么吗？</a:t>
            </a:r>
            <a:endParaRPr lang="zh-CN" altLang="en-US" sz="1100" dirty="0"/>
          </a:p>
          <a:p>
            <a:r>
              <a:rPr lang="en-US" altLang="zh-CN" sz="1100" dirty="0" smtClean="0"/>
              <a:t>+  </a:t>
            </a:r>
            <a:r>
              <a:rPr lang="zh-CN" altLang="en-US" sz="1100" dirty="0" smtClean="0"/>
              <a:t>功能</a:t>
            </a:r>
            <a:r>
              <a:rPr lang="zh-CN" altLang="en-US" sz="1100" dirty="0"/>
              <a:t>：项目有什么功能？程序运行的结果与预期一致吗？</a:t>
            </a:r>
            <a:endParaRPr lang="zh-CN" altLang="en-US" sz="1100" dirty="0"/>
          </a:p>
          <a:p>
            <a:r>
              <a:rPr lang="en-US" altLang="zh-CN" sz="1100" dirty="0" smtClean="0"/>
              <a:t>+  </a:t>
            </a:r>
            <a:r>
              <a:rPr lang="zh-CN" altLang="en-US" sz="1100" dirty="0" smtClean="0"/>
              <a:t>吸引力</a:t>
            </a:r>
            <a:r>
              <a:rPr lang="zh-CN" altLang="en-US" sz="1100" dirty="0"/>
              <a:t>：这个项目的吸引力如何？它是否具有交互性、原创性、复杂性或者趣味性？你和它互动的过程中有何感受?</a:t>
            </a:r>
            <a:endParaRPr lang="zh-CN" altLang="en-US" sz="1100" dirty="0"/>
          </a:p>
        </p:txBody>
      </p:sp>
      <p:sp>
        <p:nvSpPr>
          <p:cNvPr id="29" name="TextBox 28"/>
          <p:cNvSpPr txBox="1"/>
          <p:nvPr/>
        </p:nvSpPr>
        <p:spPr>
          <a:xfrm>
            <a:off x="551120" y="2007786"/>
            <a:ext cx="6508417" cy="721360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/>
              <a:t>被点评</a:t>
            </a:r>
            <a:r>
              <a:rPr lang="zh-CN" altLang="en-US" sz="1100" dirty="0" smtClean="0"/>
              <a:t>者</a:t>
            </a:r>
            <a:r>
              <a:rPr lang="zh-CN" altLang="en-US" sz="1100" dirty="0">
                <a:latin typeface="Futura Condensed"/>
              </a:rPr>
              <a:t>：</a:t>
            </a:r>
            <a:r>
              <a:rPr lang="en-US" sz="1100" dirty="0" smtClean="0">
                <a:latin typeface="Futura Condensed"/>
                <a:cs typeface="Futura Condensed"/>
              </a:rPr>
              <a:t>_______________________________</a:t>
            </a:r>
            <a:endParaRPr lang="en-US" sz="1100" dirty="0">
              <a:latin typeface="Futura Condensed"/>
              <a:cs typeface="Futura Condensed"/>
            </a:endParaRPr>
          </a:p>
          <a:p>
            <a:pPr>
              <a:lnSpc>
                <a:spcPct val="150000"/>
              </a:lnSpc>
            </a:pPr>
            <a:endParaRPr lang="en-US" sz="500" dirty="0">
              <a:latin typeface="Futura Condensed"/>
              <a:cs typeface="Futura Condensed"/>
            </a:endParaRPr>
          </a:p>
          <a:p>
            <a:r>
              <a:rPr lang="zh-CN" altLang="en-US" sz="1100" dirty="0"/>
              <a:t>项目</a:t>
            </a:r>
            <a:r>
              <a:rPr lang="zh-CN" altLang="en-US" sz="1100" dirty="0" smtClean="0"/>
              <a:t>名称</a:t>
            </a:r>
            <a:r>
              <a:rPr lang="zh-CN" altLang="en-US" sz="1100" dirty="0">
                <a:latin typeface="Futura Condensed"/>
              </a:rPr>
              <a:t>：</a:t>
            </a:r>
            <a:r>
              <a:rPr lang="en-US" sz="1100" dirty="0" smtClean="0">
                <a:latin typeface="Futura Condensed"/>
                <a:cs typeface="Futura Condensed"/>
              </a:rPr>
              <a:t>_______________________________</a:t>
            </a:r>
            <a:endParaRPr lang="en-US" sz="1100" dirty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39756" y="3206932"/>
            <a:ext cx="6694076" cy="4666447"/>
            <a:chOff x="539756" y="2972508"/>
            <a:chExt cx="6694076" cy="4666447"/>
          </a:xfrm>
        </p:grpSpPr>
        <p:grpSp>
          <p:nvGrpSpPr>
            <p:cNvPr id="16" name="Group 15"/>
            <p:cNvGrpSpPr/>
            <p:nvPr/>
          </p:nvGrpSpPr>
          <p:grpSpPr>
            <a:xfrm>
              <a:off x="539756" y="2972508"/>
              <a:ext cx="6694076" cy="4666447"/>
              <a:chOff x="539756" y="2570480"/>
              <a:chExt cx="6694076" cy="4666447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539756" y="2570480"/>
                <a:ext cx="6694076" cy="4666447"/>
                <a:chOff x="539756" y="2756196"/>
                <a:chExt cx="6694076" cy="4523954"/>
              </a:xfrm>
            </p:grpSpPr>
            <p:sp>
              <p:nvSpPr>
                <p:cNvPr id="30" name="Rectangle 29"/>
                <p:cNvSpPr/>
                <p:nvPr/>
              </p:nvSpPr>
              <p:spPr>
                <a:xfrm>
                  <a:off x="1680370" y="2756196"/>
                  <a:ext cx="1851154" cy="4523954"/>
                </a:xfrm>
                <a:prstGeom prst="rect">
                  <a:avLst/>
                </a:prstGeom>
                <a:solidFill>
                  <a:srgbClr val="FFC2BC"/>
                </a:solidFill>
                <a:ln w="3175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/>
                <p:cNvSpPr/>
                <p:nvPr/>
              </p:nvSpPr>
              <p:spPr>
                <a:xfrm>
                  <a:off x="3531524" y="2756196"/>
                  <a:ext cx="1851154" cy="4523954"/>
                </a:xfrm>
                <a:prstGeom prst="rect">
                  <a:avLst/>
                </a:prstGeom>
                <a:solidFill>
                  <a:srgbClr val="FFFFCA"/>
                </a:solidFill>
                <a:ln w="3175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ectangle 32"/>
                <p:cNvSpPr/>
                <p:nvPr/>
              </p:nvSpPr>
              <p:spPr>
                <a:xfrm>
                  <a:off x="5382678" y="2756196"/>
                  <a:ext cx="1851154" cy="4523954"/>
                </a:xfrm>
                <a:prstGeom prst="rect">
                  <a:avLst/>
                </a:prstGeom>
                <a:solidFill>
                  <a:srgbClr val="C3FFC8"/>
                </a:solidFill>
                <a:ln w="3175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5" name="Group 84"/>
                <p:cNvGrpSpPr/>
                <p:nvPr/>
              </p:nvGrpSpPr>
              <p:grpSpPr>
                <a:xfrm>
                  <a:off x="539756" y="2756196"/>
                  <a:ext cx="6694075" cy="4523954"/>
                  <a:chOff x="539756" y="2833941"/>
                  <a:chExt cx="6694075" cy="4523954"/>
                </a:xfrm>
              </p:grpSpPr>
              <p:sp>
                <p:nvSpPr>
                  <p:cNvPr id="40" name="Rectangle 39"/>
                  <p:cNvSpPr/>
                  <p:nvPr/>
                </p:nvSpPr>
                <p:spPr>
                  <a:xfrm>
                    <a:off x="549584" y="2833941"/>
                    <a:ext cx="1130786" cy="4523954"/>
                  </a:xfrm>
                  <a:prstGeom prst="rect">
                    <a:avLst/>
                  </a:prstGeom>
                  <a:noFill/>
                  <a:ln w="3175" cmpd="sng">
                    <a:solidFill>
                      <a:schemeClr val="tx1"/>
                    </a:solidFill>
                    <a:prstDash val="soli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4" name="Group 13"/>
                  <p:cNvGrpSpPr/>
                  <p:nvPr/>
                </p:nvGrpSpPr>
                <p:grpSpPr>
                  <a:xfrm>
                    <a:off x="539756" y="4607350"/>
                    <a:ext cx="6694075" cy="2750545"/>
                    <a:chOff x="539756" y="4787650"/>
                    <a:chExt cx="6694075" cy="2750545"/>
                  </a:xfrm>
                </p:grpSpPr>
                <p:cxnSp>
                  <p:nvCxnSpPr>
                    <p:cNvPr id="62" name="Straight Connector 61"/>
                    <p:cNvCxnSpPr/>
                    <p:nvPr/>
                  </p:nvCxnSpPr>
                  <p:spPr>
                    <a:xfrm>
                      <a:off x="551119" y="4787650"/>
                      <a:ext cx="6682712" cy="0"/>
                    </a:xfrm>
                    <a:prstGeom prst="line">
                      <a:avLst/>
                    </a:prstGeom>
                    <a:ln w="317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Connector 62"/>
                    <p:cNvCxnSpPr/>
                    <p:nvPr/>
                  </p:nvCxnSpPr>
                  <p:spPr>
                    <a:xfrm>
                      <a:off x="551119" y="6162922"/>
                      <a:ext cx="6682712" cy="0"/>
                    </a:xfrm>
                    <a:prstGeom prst="line">
                      <a:avLst/>
                    </a:prstGeom>
                    <a:ln w="317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5" name="Straight Connector 64"/>
                    <p:cNvCxnSpPr/>
                    <p:nvPr/>
                  </p:nvCxnSpPr>
                  <p:spPr>
                    <a:xfrm>
                      <a:off x="539756" y="7538195"/>
                      <a:ext cx="6694075" cy="0"/>
                    </a:xfrm>
                    <a:prstGeom prst="line">
                      <a:avLst/>
                    </a:prstGeom>
                    <a:ln w="317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cxnSp>
            <p:nvCxnSpPr>
              <p:cNvPr id="39" name="Straight Connector 38"/>
              <p:cNvCxnSpPr/>
              <p:nvPr/>
            </p:nvCxnSpPr>
            <p:spPr>
              <a:xfrm>
                <a:off x="551120" y="2981155"/>
                <a:ext cx="6682712" cy="0"/>
              </a:xfrm>
              <a:prstGeom prst="line">
                <a:avLst/>
              </a:prstGeom>
              <a:ln w="3175" cmpd="sng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/>
            <p:cNvSpPr txBox="1"/>
            <p:nvPr/>
          </p:nvSpPr>
          <p:spPr>
            <a:xfrm flipH="1">
              <a:off x="551120" y="3034807"/>
              <a:ext cx="1129250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点评人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 flipH="1">
              <a:off x="3501043" y="2982553"/>
              <a:ext cx="188163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00" dirty="0" smtClean="0">
                  <a:latin typeface="Futura Condensed"/>
                  <a:cs typeface="Futura Condensed"/>
                </a:rPr>
                <a:t>[</a:t>
              </a:r>
              <a:r>
                <a:rPr lang="zh-CN" altLang="en-US" sz="1000" dirty="0" smtClean="0">
                  <a:latin typeface="Futura Condensed"/>
                  <a:cs typeface="Futura Condensed"/>
                </a:rPr>
                <a:t>黄</a:t>
              </a:r>
              <a:r>
                <a:rPr lang="en-US" sz="1000" dirty="0" smtClean="0">
                  <a:latin typeface="Futura Condensed"/>
                  <a:cs typeface="Futura Condensed"/>
                </a:rPr>
                <a:t>] </a:t>
              </a:r>
              <a:r>
                <a:rPr lang="zh-CN" altLang="en-US" sz="1000" dirty="0" smtClean="0"/>
                <a:t>哪些</a:t>
              </a:r>
              <a:r>
                <a:rPr lang="zh-CN" altLang="en-US" sz="1000" dirty="0"/>
                <a:t>地方有点让人不理解或可以用不同方式去做？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 flipH="1">
              <a:off x="1646280" y="2988082"/>
              <a:ext cx="192643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00" dirty="0" smtClean="0">
                  <a:latin typeface="Futura Condensed"/>
                  <a:cs typeface="Futura Condensed"/>
                </a:rPr>
                <a:t>[</a:t>
              </a:r>
              <a:r>
                <a:rPr lang="zh-CN" altLang="en-US" sz="1000" dirty="0" smtClean="0">
                  <a:latin typeface="Futura Condensed"/>
                  <a:cs typeface="Futura Condensed"/>
                </a:rPr>
                <a:t>红</a:t>
              </a:r>
              <a:r>
                <a:rPr lang="en-US" altLang="zh-CN" sz="1000" dirty="0" smtClean="0">
                  <a:latin typeface="Futura Condensed"/>
                  <a:cs typeface="Futura Condensed"/>
                </a:rPr>
                <a:t>] </a:t>
              </a:r>
              <a:r>
                <a:rPr lang="zh-CN" altLang="en-US" sz="1000" dirty="0" smtClean="0"/>
                <a:t>哪些</a:t>
              </a:r>
              <a:r>
                <a:rPr lang="zh-CN" altLang="en-US" sz="1000" dirty="0"/>
                <a:t>地方不工作或者可以改进的？</a:t>
              </a:r>
              <a:endParaRPr lang="en-US" sz="1000" dirty="0">
                <a:solidFill>
                  <a:srgbClr val="FF0000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 flipH="1">
              <a:off x="5362356" y="2982553"/>
              <a:ext cx="187147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00" dirty="0" smtClean="0">
                  <a:latin typeface="Futura Condensed"/>
                  <a:cs typeface="Futura Condensed"/>
                </a:rPr>
                <a:t>[</a:t>
              </a:r>
              <a:r>
                <a:rPr lang="zh-CN" altLang="en-US" sz="1000" dirty="0" smtClean="0">
                  <a:latin typeface="Futura Condensed"/>
                  <a:cs typeface="Futura Condensed"/>
                </a:rPr>
                <a:t>绿</a:t>
              </a:r>
              <a:r>
                <a:rPr lang="en-US" sz="1000" dirty="0" smtClean="0">
                  <a:latin typeface="Futura Condensed"/>
                  <a:cs typeface="Futura Condensed"/>
                </a:rPr>
                <a:t>] </a:t>
              </a:r>
              <a:r>
                <a:rPr lang="zh-CN" altLang="en-US" sz="1000" dirty="0" smtClean="0"/>
                <a:t>哪些</a:t>
              </a:r>
              <a:r>
                <a:rPr lang="zh-CN" altLang="en-US" sz="1000" dirty="0"/>
                <a:t>地方工作得很好，或是你很喜欢的？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57995" y="654324"/>
            <a:ext cx="255066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Futura Condensed"/>
                <a:cs typeface="Futura Condensed"/>
              </a:rPr>
              <a:t>点评小组</a:t>
            </a:r>
            <a:endParaRPr lang="en-US" sz="33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>
            <a:off x="6835440" y="-1"/>
            <a:ext cx="493776" cy="2791970"/>
            <a:chOff x="551129" y="-2"/>
            <a:chExt cx="493776" cy="2791970"/>
          </a:xfrm>
        </p:grpSpPr>
        <p:pic>
          <p:nvPicPr>
            <p:cNvPr id="58" name="Picture 57" descr="Unit0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0"/>
              <a:ext cx="493776" cy="2791968"/>
            </a:xfrm>
            <a:prstGeom prst="rect">
              <a:avLst/>
            </a:prstGeom>
          </p:spPr>
        </p:pic>
        <p:sp>
          <p:nvSpPr>
            <p:cNvPr id="59" name="TextBox 58"/>
            <p:cNvSpPr txBox="1"/>
            <p:nvPr/>
          </p:nvSpPr>
          <p:spPr>
            <a:xfrm rot="5400000">
              <a:off x="-422952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0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457835" y="647700"/>
            <a:ext cx="29457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Scratch </a:t>
            </a:r>
            <a:r>
              <a:rPr lang="zh-CN" altLang="en-US" sz="3600" dirty="0"/>
              <a:t>介绍</a:t>
            </a:r>
            <a:endParaRPr lang="zh-CN" altLang="en-US" sz="3600" dirty="0"/>
          </a:p>
          <a:p>
            <a:r>
              <a:rPr lang="zh-CN" altLang="en-US" sz="3600" dirty="0">
                <a:latin typeface="Futura Condensed"/>
                <a:cs typeface="Futura Condensed"/>
              </a:rPr>
              <a:t>反思</a:t>
            </a:r>
            <a:endParaRPr lang="zh-CN" altLang="en-US" sz="3600" dirty="0">
              <a:latin typeface="Futura Condensed"/>
              <a:cs typeface="Futura Condensed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540777" y="1521819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79" name="Rectangle 78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57995" y="2725094"/>
              <a:ext cx="687122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sym typeface="+mn-ea"/>
                </a:rPr>
                <a:t>你与电脑有哪些不同的互动方式？</a:t>
              </a:r>
              <a:endParaRPr lang="zh-CN" altLang="en-US" sz="1600" dirty="0"/>
            </a:p>
            <a:p>
              <a:pPr marL="171450" indent="-171450">
                <a:buFont typeface="Lucida Grande" panose="020B0600040502020204"/>
                <a:buChar char="+"/>
              </a:pP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83" name="Rectangle 82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57995" y="2725094"/>
              <a:ext cx="687122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sym typeface="+mn-ea"/>
                </a:rPr>
                <a:t>其中有多少方式涉及到使用电脑进行创意创作？</a:t>
              </a:r>
              <a:endParaRPr lang="zh-CN" altLang="en-US" sz="1600" dirty="0"/>
            </a:p>
            <a:p>
              <a:pPr marL="171450" indent="-171450">
                <a:buFont typeface="Lucida Grande" panose="020B0600040502020204"/>
                <a:buChar char="+"/>
              </a:pP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5" name="Straight Connector 84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/>
          <p:cNvGrpSpPr/>
          <p:nvPr/>
        </p:nvGrpSpPr>
        <p:grpSpPr>
          <a:xfrm>
            <a:off x="3540777" y="659370"/>
            <a:ext cx="3108418" cy="536575"/>
            <a:chOff x="3540777" y="659370"/>
            <a:chExt cx="3171308" cy="536575"/>
          </a:xfrm>
        </p:grpSpPr>
        <p:sp>
          <p:nvSpPr>
            <p:cNvPr id="87" name="TextBox 86"/>
            <p:cNvSpPr txBox="1"/>
            <p:nvPr/>
          </p:nvSpPr>
          <p:spPr>
            <a:xfrm>
              <a:off x="3540777" y="659370"/>
              <a:ext cx="3171308" cy="5365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200" dirty="0">
                  <a:latin typeface="Futura Condensed"/>
                  <a:cs typeface="Futura Condensed"/>
                </a:rPr>
                <a:t>姓名</a:t>
              </a:r>
              <a:r>
                <a:rPr lang="en-US" sz="1100" dirty="0" smtClean="0">
                  <a:latin typeface="Futura Condensed"/>
                  <a:cs typeface="Futura Condensed"/>
                </a:rPr>
                <a:t>: </a:t>
              </a:r>
              <a:endParaRPr lang="en-US" sz="1100" dirty="0" smtClean="0">
                <a:latin typeface="Futura Condensed"/>
                <a:cs typeface="Futura Condensed"/>
              </a:endParaRPr>
            </a:p>
            <a:p>
              <a:r>
                <a:rPr lang="en-US" sz="1100" dirty="0">
                  <a:latin typeface="Futura Condensed"/>
                  <a:cs typeface="Futura Condensed"/>
                </a:rPr>
                <a:t> </a:t>
              </a:r>
              <a:endParaRPr lang="en-US" sz="1100" dirty="0" smtClean="0">
                <a:latin typeface="Futura Condensed"/>
                <a:cs typeface="Futura Condensed"/>
              </a:endParaRPr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3447938" y="499324"/>
            <a:ext cx="4139989" cy="2884661"/>
            <a:chOff x="3204578" y="588144"/>
            <a:chExt cx="4443820" cy="3096364"/>
          </a:xfrm>
        </p:grpSpPr>
        <p:pic>
          <p:nvPicPr>
            <p:cNvPr id="29" name="Picture 28" descr="Screen Shot 2014-06-13 at 12.02.52 PM.png"/>
            <p:cNvPicPr>
              <a:picLocks noChangeAspect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4188" b="95550" l="3901" r="97518">
                          <a14:foregroundMark x1="93617" y1="43194" x2="47872" y2="43717"/>
                          <a14:foregroundMark x1="92908" y1="32461" x2="74291" y2="32461"/>
                          <a14:foregroundMark x1="71631" y1="54712" x2="71631" y2="54712"/>
                          <a14:foregroundMark x1="61170" y1="54974" x2="61170" y2="54974"/>
                          <a14:foregroundMark x1="93972" y1="31152" x2="93972" y2="31152"/>
                          <a14:foregroundMark x1="93972" y1="44241" x2="93972" y2="44241"/>
                          <a14:foregroundMark x1="39894" y1="58115" x2="39894" y2="58115"/>
                          <a14:foregroundMark x1="30496" y1="57853" x2="30496" y2="57853"/>
                          <a14:foregroundMark x1="28191" y1="61518" x2="28191" y2="615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903"/>
            <a:stretch>
              <a:fillRect/>
            </a:stretch>
          </p:blipFill>
          <p:spPr>
            <a:xfrm>
              <a:off x="4660671" y="755849"/>
              <a:ext cx="2987727" cy="2928659"/>
            </a:xfrm>
            <a:prstGeom prst="rect">
              <a:avLst/>
            </a:prstGeom>
          </p:spPr>
        </p:pic>
        <p:pic>
          <p:nvPicPr>
            <p:cNvPr id="28" name="Picture 27" descr="Screen Shot 2014-06-13 at 12.00.41 PM.png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33" b="98624" l="9804" r="96569">
                          <a14:foregroundMark x1="50490" y1="66514" x2="50490" y2="66514"/>
                          <a14:foregroundMark x1="50490" y1="68578" x2="50490" y2="68578"/>
                          <a14:foregroundMark x1="53431" y1="64450" x2="53431" y2="64450"/>
                          <a14:foregroundMark x1="52206" y1="62156" x2="52206" y2="62156"/>
                          <a14:foregroundMark x1="49755" y1="61468" x2="49755" y2="61468"/>
                          <a14:foregroundMark x1="46324" y1="62615" x2="46324" y2="62615"/>
                          <a14:foregroundMark x1="68873" y1="61697" x2="68873" y2="61697"/>
                          <a14:foregroundMark x1="70343" y1="61468" x2="70343" y2="61468"/>
                          <a14:foregroundMark x1="67892" y1="63991" x2="67892" y2="63991"/>
                          <a14:foregroundMark x1="69363" y1="67661" x2="69363" y2="676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4578" y="588144"/>
              <a:ext cx="2699408" cy="2884661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5380715" y="7673819"/>
            <a:ext cx="287428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35956" y="7894426"/>
            <a:ext cx="287428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44500" y="1520808"/>
            <a:ext cx="2348507" cy="1510532"/>
            <a:chOff x="519774" y="1540395"/>
            <a:chExt cx="2348507" cy="1510532"/>
          </a:xfrm>
        </p:grpSpPr>
        <p:sp>
          <p:nvSpPr>
            <p:cNvPr id="10" name="TextBox 9"/>
            <p:cNvSpPr txBox="1"/>
            <p:nvPr/>
          </p:nvSpPr>
          <p:spPr>
            <a:xfrm>
              <a:off x="613831" y="1540395"/>
              <a:ext cx="2159001" cy="73660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第一次接触 </a:t>
              </a:r>
              <a:r>
                <a:rPr lang="en-US" altLang="zh-CN" sz="1200" dirty="0"/>
                <a:t>Scratch </a:t>
              </a:r>
              <a:r>
                <a:rPr lang="zh-CN" altLang="en-US" sz="1200" dirty="0"/>
                <a:t>吗？那就从建立起自己的帐户开始</a:t>
              </a:r>
              <a:r>
                <a:rPr lang="zh-CN" altLang="en-US" sz="1200" dirty="0" smtClean="0"/>
                <a:t>吧！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9774" y="2405767"/>
              <a:ext cx="2348507" cy="6451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你需要一个帐户来创建、保存和分享项目。以下是创建 </a:t>
              </a:r>
              <a:r>
                <a:rPr lang="en-US" sz="1200" dirty="0"/>
                <a:t>Scratch </a:t>
              </a:r>
              <a:r>
                <a:rPr lang="zh-CN" altLang="en-US" sz="1200" dirty="0"/>
                <a:t>帐户的流程：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28357" y="3857808"/>
            <a:ext cx="2969349" cy="2384835"/>
            <a:chOff x="441661" y="3857808"/>
            <a:chExt cx="2969349" cy="2384835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2048391"/>
              <a:chOff x="499401" y="4194252"/>
              <a:chExt cx="2885167" cy="2048391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200977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打开</a:t>
                </a:r>
                <a:r>
                  <a:rPr lang="zh-CN" altLang="en-US" sz="1200" dirty="0"/>
                  <a:t>浏览器，访问以下链接</a:t>
                </a:r>
                <a:r>
                  <a:rPr lang="zh-CN" altLang="en-US" sz="1200" dirty="0" smtClean="0"/>
                  <a:t>：</a:t>
                </a:r>
                <a:r>
                  <a:rPr lang="zh-CN" altLang="en-US" sz="1200" dirty="0">
                    <a:hlinkClick r:id="rId5" action="ppaction://hlinkfile"/>
                  </a:rPr>
                  <a:t>https://create.codelab.club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>
                  <a:lnSpc>
                    <a:spcPct val="130000"/>
                  </a:lnSpc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在首页上，点击右上角蓝色圆圈内的“加入 </a:t>
                </a:r>
                <a:r>
                  <a:rPr lang="en-US" altLang="zh-CN" sz="1200" dirty="0"/>
                  <a:t>CodeLab </a:t>
                </a:r>
                <a:r>
                  <a:rPr lang="zh-CN" altLang="en-US" sz="1200" dirty="0"/>
                  <a:t>社区”</a:t>
                </a:r>
                <a:r>
                  <a:rPr lang="zh-CN" altLang="en-US" sz="1200" dirty="0" smtClean="0"/>
                  <a:t>字样</a:t>
                </a:r>
                <a:endParaRPr lang="en-US" altLang="zh-CN" sz="1200" dirty="0" smtClean="0"/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输入相应信息，完成你自己的账户建立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/>
          <p:cNvSpPr txBox="1"/>
          <p:nvPr/>
        </p:nvSpPr>
        <p:spPr>
          <a:xfrm>
            <a:off x="457995" y="647673"/>
            <a:ext cx="25474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Scratch </a:t>
            </a:r>
            <a:r>
              <a:rPr lang="zh-CN" altLang="en-US" sz="3200" dirty="0"/>
              <a:t>帐户</a:t>
            </a:r>
            <a:endParaRPr lang="en-US" sz="3000" dirty="0" smtClean="0">
              <a:latin typeface="Futura Condensed"/>
              <a:cs typeface="Futura Condensed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3995" y="5865495"/>
            <a:ext cx="2783205" cy="40824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4250" y="3782695"/>
            <a:ext cx="3984625" cy="22072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>
            <a:off x="6840670" y="-2"/>
            <a:ext cx="493776" cy="2791970"/>
            <a:chOff x="551129" y="-2"/>
            <a:chExt cx="493776" cy="2791970"/>
          </a:xfrm>
        </p:grpSpPr>
        <p:pic>
          <p:nvPicPr>
            <p:cNvPr id="58" name="Picture 57" descr="Unit0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0"/>
              <a:ext cx="493776" cy="2791968"/>
            </a:xfrm>
            <a:prstGeom prst="rect">
              <a:avLst/>
            </a:prstGeom>
          </p:spPr>
        </p:pic>
        <p:sp>
          <p:nvSpPr>
            <p:cNvPr id="59" name="TextBox 58"/>
            <p:cNvSpPr txBox="1"/>
            <p:nvPr/>
          </p:nvSpPr>
          <p:spPr>
            <a:xfrm rot="5400000">
              <a:off x="-422952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0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457995" y="647673"/>
            <a:ext cx="2547449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Scratch </a:t>
            </a:r>
            <a:r>
              <a:rPr lang="zh-CN" altLang="en-US" sz="3200" dirty="0" smtClean="0"/>
              <a:t>账户</a:t>
            </a:r>
            <a:endParaRPr lang="en-US" altLang="zh-CN" sz="3200" dirty="0" smtClean="0"/>
          </a:p>
          <a:p>
            <a:r>
              <a:rPr lang="zh-CN" altLang="en-US" sz="3200" dirty="0" smtClean="0"/>
              <a:t>反思</a:t>
            </a:r>
            <a:endParaRPr lang="en-US" sz="3200" dirty="0" smtClean="0">
              <a:latin typeface="Futura Condensed"/>
              <a:cs typeface="Futura Condensed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540777" y="1521819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 smtClean="0">
                  <a:sym typeface="+mn-ea"/>
                </a:rPr>
                <a:t>你</a:t>
              </a:r>
              <a:r>
                <a:rPr lang="zh-CN" altLang="en-US" sz="1600" dirty="0">
                  <a:sym typeface="+mn-ea"/>
                </a:rPr>
                <a:t>的 </a:t>
              </a:r>
              <a:r>
                <a:rPr lang="en-US" sz="1600" dirty="0">
                  <a:sym typeface="+mn-ea"/>
                </a:rPr>
                <a:t>Scratch </a:t>
              </a:r>
              <a:r>
                <a:rPr lang="zh-CN" altLang="en-US" sz="1600" dirty="0">
                  <a:sym typeface="+mn-ea"/>
                </a:rPr>
                <a:t>帐户的用户名是什么</a:t>
              </a:r>
              <a:r>
                <a:rPr lang="zh-CN" altLang="en-US" sz="1600" dirty="0"/>
                <a:t>？</a:t>
              </a:r>
              <a:endParaRPr lang="zh-CN" alt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 smtClean="0">
                  <a:sym typeface="+mn-ea"/>
                </a:rPr>
                <a:t>帮助你记住</a:t>
              </a:r>
              <a:r>
                <a:rPr lang="zh-CN" altLang="en-US" sz="1600" dirty="0">
                  <a:sym typeface="+mn-ea"/>
                </a:rPr>
                <a:t>密码的提示问题是什么？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66990"/>
            <a:ext cx="3108418" cy="521335"/>
            <a:chOff x="3540777" y="666990"/>
            <a:chExt cx="3171308" cy="52133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66990"/>
              <a:ext cx="3171308" cy="52133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100" dirty="0" smtClean="0">
                  <a:latin typeface="Futura Condensed"/>
                  <a:cs typeface="Futura Condensed"/>
                </a:rPr>
                <a:t>姓名</a:t>
              </a:r>
              <a:r>
                <a:rPr lang="en-US" sz="1100" dirty="0" smtClean="0">
                  <a:latin typeface="Futura Condensed"/>
                  <a:cs typeface="Futura Condensed"/>
                </a:rPr>
                <a:t>: </a:t>
              </a:r>
              <a:endParaRPr lang="en-US" sz="1100" dirty="0" smtClean="0">
                <a:latin typeface="Futura Condensed"/>
                <a:cs typeface="Futura Condensed"/>
              </a:endParaRPr>
            </a:p>
            <a:p>
              <a:r>
                <a:rPr lang="en-US" sz="1100" dirty="0">
                  <a:latin typeface="Futura Condensed"/>
                  <a:cs typeface="Futura Condensed"/>
                </a:rPr>
                <a:t> </a:t>
              </a:r>
              <a:endParaRPr lang="en-US" sz="1100" dirty="0" smtClean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ignjournal.jpg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7"/>
          <a:stretch>
            <a:fillRect/>
          </a:stretch>
        </p:blipFill>
        <p:spPr>
          <a:xfrm>
            <a:off x="-228600" y="-400812"/>
            <a:ext cx="8229600" cy="106878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>
            <a:off x="6840670" y="-2"/>
            <a:ext cx="493776" cy="2791970"/>
            <a:chOff x="551129" y="-2"/>
            <a:chExt cx="493776" cy="2791970"/>
          </a:xfrm>
        </p:grpSpPr>
        <p:pic>
          <p:nvPicPr>
            <p:cNvPr id="58" name="Picture 57" descr="Unit0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0"/>
              <a:ext cx="493776" cy="2791968"/>
            </a:xfrm>
            <a:prstGeom prst="rect">
              <a:avLst/>
            </a:prstGeom>
          </p:spPr>
        </p:pic>
        <p:sp>
          <p:nvSpPr>
            <p:cNvPr id="59" name="TextBox 58"/>
            <p:cNvSpPr txBox="1"/>
            <p:nvPr/>
          </p:nvSpPr>
          <p:spPr>
            <a:xfrm rot="5400000">
              <a:off x="-422952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0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457995" y="647673"/>
            <a:ext cx="2547449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设计日</a:t>
            </a:r>
            <a:r>
              <a:rPr lang="zh-CN" altLang="en-US" sz="3200" dirty="0" smtClean="0"/>
              <a:t>志</a:t>
            </a:r>
            <a:endParaRPr lang="en-US" altLang="zh-CN" sz="3200" dirty="0" smtClean="0"/>
          </a:p>
          <a:p>
            <a:r>
              <a:rPr lang="zh-CN" altLang="en-US" sz="3200" dirty="0" smtClean="0"/>
              <a:t>反思</a:t>
            </a:r>
            <a:endParaRPr lang="en-US" sz="3200" dirty="0" smtClean="0">
              <a:latin typeface="Futura Condensed"/>
              <a:cs typeface="Futura Condensed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540777" y="1521819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/>
                <a:t>你会如何向朋友介绍 </a:t>
              </a:r>
              <a:r>
                <a:rPr lang="en-US" sz="1600" dirty="0"/>
                <a:t>Scratch</a:t>
              </a:r>
              <a:r>
                <a:rPr lang="zh-CN" altLang="en-US" sz="1600" dirty="0"/>
                <a:t>？</a:t>
              </a:r>
              <a:endParaRPr lang="zh-CN" alt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/>
                <a:t>用文字说明或用草图绘制出你想创作的 </a:t>
              </a:r>
              <a:r>
                <a:rPr lang="en-US" altLang="zh-CN" sz="1600" dirty="0"/>
                <a:t>3 </a:t>
              </a:r>
              <a:r>
                <a:rPr lang="zh-CN" altLang="en-US" sz="1600" dirty="0" smtClean="0"/>
                <a:t>个 </a:t>
              </a:r>
              <a:r>
                <a:rPr lang="en-US" altLang="zh-CN" sz="1600" dirty="0" smtClean="0"/>
                <a:t>Scratch </a:t>
              </a:r>
              <a:r>
                <a:rPr lang="zh-CN" altLang="en-US" sz="1600" dirty="0"/>
                <a:t>项目。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66990"/>
            <a:ext cx="3108418" cy="521335"/>
            <a:chOff x="3540777" y="666990"/>
            <a:chExt cx="3171308" cy="52133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66990"/>
              <a:ext cx="3171308" cy="52133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100" dirty="0" smtClean="0">
                  <a:latin typeface="Futura Condensed"/>
                  <a:cs typeface="Futura Condensed"/>
                </a:rPr>
                <a:t>姓名</a:t>
              </a:r>
              <a:r>
                <a:rPr lang="en-US" sz="1100" dirty="0" smtClean="0">
                  <a:latin typeface="Futura Condensed"/>
                  <a:cs typeface="Futura Condensed"/>
                </a:rPr>
                <a:t>: </a:t>
              </a:r>
              <a:endParaRPr lang="en-US" sz="1100" dirty="0" smtClean="0">
                <a:latin typeface="Futura Condensed"/>
                <a:cs typeface="Futura Condensed"/>
              </a:endParaRPr>
            </a:p>
            <a:p>
              <a:r>
                <a:rPr lang="en-US" sz="1100" dirty="0">
                  <a:latin typeface="Futura Condensed"/>
                  <a:cs typeface="Futura Condensed"/>
                </a:rPr>
                <a:t> </a:t>
              </a:r>
              <a:endParaRPr lang="en-US" sz="1100" dirty="0" smtClean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44500" y="1613201"/>
            <a:ext cx="2348507" cy="1787709"/>
            <a:chOff x="519774" y="1632788"/>
            <a:chExt cx="2348507" cy="1787709"/>
          </a:xfrm>
        </p:grpSpPr>
        <p:sp>
          <p:nvSpPr>
            <p:cNvPr id="10" name="TextBox 9"/>
            <p:cNvSpPr txBox="1"/>
            <p:nvPr/>
          </p:nvSpPr>
          <p:spPr>
            <a:xfrm>
              <a:off x="613831" y="1632788"/>
              <a:ext cx="2159001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你能让 </a:t>
              </a:r>
              <a:r>
                <a:rPr lang="en-US" sz="1200" dirty="0"/>
                <a:t>Scratch </a:t>
              </a:r>
              <a:r>
                <a:rPr lang="zh-CN" altLang="en-US" sz="1200" dirty="0"/>
                <a:t>猫做些令人惊喜的事情吗？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9774" y="2405767"/>
              <a:ext cx="2348507" cy="10147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在这个活动中，你将会用 </a:t>
              </a:r>
              <a:r>
                <a:rPr lang="en-US" altLang="zh-CN" sz="1200" dirty="0"/>
                <a:t>Scratch </a:t>
              </a:r>
              <a:r>
                <a:rPr lang="zh-CN" altLang="en-US" sz="1200" dirty="0"/>
                <a:t>创作一个新项目，并且探索不同积木的功能，让猫做出令人惊喜的事。你会创作什么呢？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28357" y="3857808"/>
            <a:ext cx="2969349" cy="3658010"/>
            <a:chOff x="441661" y="3857808"/>
            <a:chExt cx="2969349" cy="3658010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从这里开始：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3321566"/>
              <a:chOff x="499401" y="4194252"/>
              <a:chExt cx="2885167" cy="3321566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328295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进入编程网站：</a:t>
                </a:r>
                <a:r>
                  <a:rPr lang="en-US" sz="1200" dirty="0" smtClean="0">
                    <a:latin typeface="Futura Condensed"/>
                    <a:cs typeface="Futura Condensed"/>
                  </a:rPr>
                  <a:t> </a:t>
                </a:r>
                <a:r>
                  <a:rPr lang="zh-CN" altLang="en-US" sz="1200" dirty="0" smtClean="0">
                    <a:hlinkClick r:id="rId1" action="ppaction://hlinkfile"/>
                  </a:rPr>
                  <a:t>https://create.codelab.club/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登录个人</a:t>
                </a:r>
                <a:r>
                  <a:rPr lang="zh-CN" altLang="en-US" sz="1200" dirty="0" smtClean="0"/>
                  <a:t>帐户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点击页面左上角的“创建”，开始新的</a:t>
                </a:r>
                <a:r>
                  <a:rPr lang="zh-CN" altLang="en-US" sz="1200" dirty="0" smtClean="0"/>
                  <a:t>项目</a:t>
                </a:r>
                <a:r>
                  <a:rPr lang="zh-CN" altLang="en-US" sz="1200" dirty="0" smtClean="0">
                    <a:latin typeface="Futura Condensed"/>
                    <a:cs typeface="Futura Condensed"/>
                  </a:rPr>
                  <a:t>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探索旅程开始！试着点击 </a:t>
                </a:r>
                <a:r>
                  <a:rPr lang="en-US" altLang="zh-CN" sz="1200" dirty="0"/>
                  <a:t>Scratch </a:t>
                </a:r>
                <a:r>
                  <a:rPr lang="zh-CN" altLang="en-US" sz="1200" dirty="0"/>
                  <a:t>界面上的不同区域，观察有何反应</a:t>
                </a:r>
                <a:r>
                  <a:rPr lang="zh-CN" altLang="en-US" sz="1200" dirty="0" smtClean="0"/>
                  <a:t>。</a:t>
                </a:r>
                <a:endParaRPr lang="en-US" altLang="zh-CN" sz="1200" dirty="0" smtClean="0"/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了解不同积木的功能！把积木拖到编程区。点击积木了解它们的功能</a:t>
                </a:r>
                <a:r>
                  <a:rPr lang="zh-CN" altLang="en-US" sz="1200" dirty="0" smtClean="0"/>
                  <a:t>，或者</a:t>
                </a:r>
                <a:r>
                  <a:rPr lang="zh-CN" altLang="en-US" sz="1200" dirty="0"/>
                  <a:t>尝试把积木拼接在一起。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TextBox 47"/>
          <p:cNvSpPr txBox="1"/>
          <p:nvPr/>
        </p:nvSpPr>
        <p:spPr>
          <a:xfrm>
            <a:off x="457200" y="645341"/>
            <a:ext cx="2815942" cy="583565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Scratch </a:t>
            </a:r>
            <a:r>
              <a:rPr lang="zh-CN" altLang="en-US" sz="3200" dirty="0"/>
              <a:t>惊喜</a:t>
            </a:r>
            <a:endParaRPr lang="zh-CN" alt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720" y="1228725"/>
            <a:ext cx="3487420" cy="2645410"/>
          </a:xfrm>
          <a:prstGeom prst="rect">
            <a:avLst/>
          </a:prstGeom>
        </p:spPr>
      </p:pic>
      <p:pic>
        <p:nvPicPr>
          <p:cNvPr id="4" name="Picture 3" descr="Scratch 界面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170" y="5184140"/>
            <a:ext cx="3551555" cy="2077720"/>
          </a:xfrm>
          <a:prstGeom prst="rect">
            <a:avLst/>
          </a:prstGeom>
        </p:spPr>
      </p:pic>
      <p:pic>
        <p:nvPicPr>
          <p:cNvPr id="6" name="Picture 5" descr="探索 Scratc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3170" y="7477125"/>
            <a:ext cx="3550920" cy="22491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7830" y="4326255"/>
            <a:ext cx="2489200" cy="596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>
            <a:off x="6840670" y="-2"/>
            <a:ext cx="493776" cy="2791970"/>
            <a:chOff x="551129" y="-2"/>
            <a:chExt cx="493776" cy="2791970"/>
          </a:xfrm>
        </p:grpSpPr>
        <p:pic>
          <p:nvPicPr>
            <p:cNvPr id="58" name="Picture 57" descr="Unit0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0"/>
              <a:ext cx="493776" cy="2791968"/>
            </a:xfrm>
            <a:prstGeom prst="rect">
              <a:avLst/>
            </a:prstGeom>
          </p:spPr>
        </p:pic>
        <p:sp>
          <p:nvSpPr>
            <p:cNvPr id="59" name="TextBox 58"/>
            <p:cNvSpPr txBox="1"/>
            <p:nvPr/>
          </p:nvSpPr>
          <p:spPr>
            <a:xfrm rot="5400000">
              <a:off x="-422952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0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57200" y="645341"/>
            <a:ext cx="2815942" cy="1076325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Scratch </a:t>
            </a:r>
            <a:r>
              <a:rPr lang="zh-CN" altLang="en-US" sz="3200" dirty="0"/>
              <a:t>惊喜</a:t>
            </a:r>
            <a:endParaRPr lang="zh-CN" altLang="en-US" sz="3200" dirty="0" smtClean="0"/>
          </a:p>
          <a:p>
            <a:r>
              <a:rPr lang="zh-CN" altLang="en-US" sz="3200" dirty="0" smtClean="0"/>
              <a:t>反思</a:t>
            </a:r>
            <a:endParaRPr lang="en-US" sz="3200" dirty="0" smtClean="0">
              <a:latin typeface="Futura Condensed"/>
              <a:cs typeface="Futura Condensed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540777" y="1521819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18" name="Group 117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19" name="Rectangle 118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/>
                <a:t>你发现了什么？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21" name="Straight Connector 120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2" name="Group 121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23" name="Rectangle 122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/>
                <a:t>你想更多地了解什么？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25" name="Straight Connector 124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Group 125"/>
          <p:cNvGrpSpPr/>
          <p:nvPr/>
        </p:nvGrpSpPr>
        <p:grpSpPr>
          <a:xfrm>
            <a:off x="3540777" y="666990"/>
            <a:ext cx="3108418" cy="521335"/>
            <a:chOff x="3540777" y="666990"/>
            <a:chExt cx="3171308" cy="521335"/>
          </a:xfrm>
        </p:grpSpPr>
        <p:sp>
          <p:nvSpPr>
            <p:cNvPr id="127" name="TextBox 126"/>
            <p:cNvSpPr txBox="1"/>
            <p:nvPr/>
          </p:nvSpPr>
          <p:spPr>
            <a:xfrm>
              <a:off x="3540777" y="666990"/>
              <a:ext cx="3171308" cy="52133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100" dirty="0" smtClean="0">
                  <a:latin typeface="Futura Condensed"/>
                  <a:cs typeface="Futura Condensed"/>
                </a:rPr>
                <a:t>姓名</a:t>
              </a:r>
              <a:r>
                <a:rPr lang="en-US" sz="1100" dirty="0" smtClean="0">
                  <a:latin typeface="Futura Condensed"/>
                  <a:cs typeface="Futura Condensed"/>
                </a:rPr>
                <a:t>: </a:t>
              </a:r>
              <a:endParaRPr lang="en-US" sz="1100" dirty="0" smtClean="0">
                <a:latin typeface="Futura Condensed"/>
                <a:cs typeface="Futura Condensed"/>
              </a:endParaRPr>
            </a:p>
            <a:p>
              <a:r>
                <a:rPr lang="en-US" sz="1100" dirty="0">
                  <a:latin typeface="Futura Condensed"/>
                  <a:cs typeface="Futura Condensed"/>
                </a:rPr>
                <a:t> </a:t>
              </a:r>
              <a:endParaRPr lang="en-US" sz="1100" dirty="0" smtClean="0">
                <a:latin typeface="Futura Condensed"/>
                <a:cs typeface="Futura Condensed"/>
              </a:endParaRPr>
            </a:p>
          </p:txBody>
        </p:sp>
        <p:cxnSp>
          <p:nvCxnSpPr>
            <p:cNvPr id="128" name="Straight Connector 12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426076" y="3636828"/>
            <a:ext cx="2971821" cy="2860040"/>
            <a:chOff x="426076" y="3857808"/>
            <a:chExt cx="2971821" cy="2860040"/>
          </a:xfrm>
        </p:grpSpPr>
        <p:sp>
          <p:nvSpPr>
            <p:cNvPr id="87" name="TextBox 86"/>
            <p:cNvSpPr txBox="1"/>
            <p:nvPr/>
          </p:nvSpPr>
          <p:spPr>
            <a:xfrm>
              <a:off x="444691" y="3857808"/>
              <a:ext cx="2953206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8" name="Straight Connector 87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26076" y="4228648"/>
              <a:ext cx="2971800" cy="2489200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30000"/>
                </a:lnSpc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打开</a:t>
              </a:r>
              <a:r>
                <a:rPr lang="en-US" altLang="zh-CN" sz="1200" dirty="0"/>
                <a:t>“</a:t>
              </a:r>
              <a:r>
                <a:rPr lang="en-US" altLang="zh-CN" sz="1200" dirty="0">
                  <a:sym typeface="+mn-ea"/>
                </a:rPr>
                <a:t>Scratch </a:t>
              </a:r>
              <a:r>
                <a:rPr lang="zh-CN" altLang="en-US" sz="1200" dirty="0">
                  <a:sym typeface="+mn-ea"/>
                </a:rPr>
                <a:t>惊喜</a:t>
              </a:r>
              <a:r>
                <a:rPr lang="en-US" altLang="zh-CN" sz="1200" dirty="0">
                  <a:sym typeface="+mn-ea"/>
                </a:rPr>
                <a:t>”</a:t>
              </a:r>
              <a:r>
                <a:rPr lang="zh-CN" altLang="en-US" sz="1200" dirty="0">
                  <a:sym typeface="+mn-ea"/>
                </a:rPr>
                <a:t>工作室</a:t>
              </a:r>
              <a:r>
                <a:rPr lang="zh-CN" altLang="en-US" sz="1200" dirty="0" smtClean="0"/>
                <a:t>：</a:t>
              </a:r>
              <a:endParaRPr lang="en-US" sz="12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hlinkClick r:id="rId1" action="ppaction://hlinkfile"/>
                </a:rPr>
                <a:t>https://create.codelab.club/studios/66/</a:t>
              </a:r>
              <a:endParaRPr lang="zh-CN" altLang="en-US" sz="1200" dirty="0">
                <a:hlinkClick r:id="rId1" action="ppaction://hlinkfile"/>
              </a:endParaRPr>
            </a:p>
            <a:p>
              <a:pPr>
                <a:lnSpc>
                  <a:spcPct val="130000"/>
                </a:lnSpc>
              </a:pPr>
              <a:endParaRPr lang="en-US" sz="12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130000"/>
                </a:lnSpc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登录个人</a:t>
              </a:r>
              <a:r>
                <a:rPr lang="zh-CN" altLang="en-US" sz="1200" dirty="0" smtClean="0"/>
                <a:t>账户</a:t>
              </a:r>
              <a:endParaRPr lang="en-US" sz="12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130000"/>
                </a:lnSpc>
                <a:buFont typeface="Wingdings" panose="05000000000000000000" pitchFamily="2" charset="2"/>
                <a:buChar char="q"/>
              </a:pPr>
              <a:endParaRPr lang="en-US" sz="12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130000"/>
                </a:lnSpc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点击页面下方的“添加作品”按钮，会显示你创建的项目</a:t>
              </a:r>
              <a:endParaRPr lang="zh-CN" altLang="en-US" sz="1200" dirty="0"/>
            </a:p>
            <a:p>
              <a:pPr marL="171450" indent="-171450">
                <a:lnSpc>
                  <a:spcPct val="130000"/>
                </a:lnSpc>
                <a:buFont typeface="Wingdings" panose="05000000000000000000" pitchFamily="2" charset="2"/>
                <a:buChar char="q"/>
              </a:pPr>
              <a:endParaRPr lang="en-US" sz="12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130000"/>
                </a:lnSpc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点击想添加的项目，项目就会加入到“</a:t>
              </a:r>
              <a:r>
                <a:rPr lang="en-US" altLang="zh-CN" sz="1200" dirty="0"/>
                <a:t>Scratch </a:t>
              </a:r>
              <a:r>
                <a:rPr lang="zh-CN" altLang="en-US" sz="1200" dirty="0"/>
                <a:t>惊喜</a:t>
              </a:r>
              <a:r>
                <a:rPr lang="en-US" altLang="zh-CN" sz="1200" dirty="0"/>
                <a:t>”</a:t>
              </a:r>
              <a:r>
                <a:rPr lang="zh-CN" altLang="en-US" sz="1200" dirty="0"/>
                <a:t>工作室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35219" y="1671044"/>
            <a:ext cx="2169477" cy="1481051"/>
            <a:chOff x="528021" y="1855194"/>
            <a:chExt cx="2169477" cy="1481051"/>
          </a:xfrm>
        </p:grpSpPr>
        <p:sp>
          <p:nvSpPr>
            <p:cNvPr id="63" name="TextBox 62"/>
            <p:cNvSpPr txBox="1"/>
            <p:nvPr/>
          </p:nvSpPr>
          <p:spPr>
            <a:xfrm>
              <a:off x="538370" y="1855194"/>
              <a:ext cx="2159128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学习如何将项目加入在线工作室！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28021" y="2506300"/>
              <a:ext cx="2169477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工作室可以收藏 </a:t>
              </a:r>
              <a:r>
                <a:rPr lang="en-US" sz="1200" dirty="0"/>
                <a:t>Scratch </a:t>
              </a:r>
              <a:r>
                <a:rPr lang="zh-CN" altLang="en-US" sz="1200" dirty="0"/>
                <a:t>项目。按以下操作步骤，将你的“</a:t>
              </a:r>
              <a:r>
                <a:rPr lang="en-US" altLang="zh-CN" sz="1200" dirty="0"/>
                <a:t>Scratch </a:t>
              </a:r>
              <a:r>
                <a:rPr lang="zh-CN" altLang="en-US" sz="1200" dirty="0"/>
                <a:t>惊喜”项目加入到 </a:t>
              </a:r>
              <a:r>
                <a:rPr lang="en-US" altLang="zh-CN" sz="1200" dirty="0"/>
                <a:t>“Scratch </a:t>
              </a:r>
              <a:r>
                <a:rPr lang="zh-CN" altLang="en-US" sz="1200" dirty="0"/>
                <a:t>惊喜</a:t>
              </a:r>
              <a:r>
                <a:rPr lang="en-US" altLang="zh-CN" sz="1200" dirty="0"/>
                <a:t>“</a:t>
              </a:r>
              <a:r>
                <a:rPr lang="zh-CN" altLang="en-US" sz="1200" dirty="0"/>
                <a:t>工作室。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pic>
        <p:nvPicPr>
          <p:cNvPr id="27" name="Picture 26" descr="Screen Shot 2014-06-13 at 1.05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050" y="747954"/>
            <a:ext cx="2795452" cy="2766333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57835" y="647700"/>
            <a:ext cx="31540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Scratch </a:t>
            </a:r>
            <a:r>
              <a:rPr lang="zh-CN" altLang="en-US" sz="3200" dirty="0"/>
              <a:t>工作室</a:t>
            </a:r>
            <a:endParaRPr lang="en-US" sz="3200" dirty="0" smtClean="0">
              <a:latin typeface="Futura Condensed"/>
              <a:cs typeface="Futura Condense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 r="25761"/>
          <a:stretch>
            <a:fillRect/>
          </a:stretch>
        </p:blipFill>
        <p:spPr>
          <a:xfrm>
            <a:off x="4070985" y="3559175"/>
            <a:ext cx="2913380" cy="5499100"/>
          </a:xfrm>
          <a:prstGeom prst="rect">
            <a:avLst/>
          </a:prstGeom>
        </p:spPr>
      </p:pic>
      <p:pic>
        <p:nvPicPr>
          <p:cNvPr id="5" name="Picture 4" descr="添加作品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305" y="6711950"/>
            <a:ext cx="3076575" cy="28530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1475</Words>
  <Application>WPS Presentation</Application>
  <PresentationFormat>Custom</PresentationFormat>
  <Paragraphs>178</Paragraphs>
  <Slides>11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6" baseType="lpstr">
      <vt:lpstr>Arial</vt:lpstr>
      <vt:lpstr>SimSun</vt:lpstr>
      <vt:lpstr>Wingdings</vt:lpstr>
      <vt:lpstr>Futura Condensed</vt:lpstr>
      <vt:lpstr>Thonburi</vt:lpstr>
      <vt:lpstr>Arial</vt:lpstr>
      <vt:lpstr>Lucida Grande</vt:lpstr>
      <vt:lpstr>SimSun</vt:lpstr>
      <vt:lpstr>宋体-简</vt:lpstr>
      <vt:lpstr>微软雅黑</vt:lpstr>
      <vt:lpstr>汉仪旗黑</vt:lpstr>
      <vt:lpstr>Arial Unicode MS</vt:lpstr>
      <vt:lpstr>Calibri</vt:lpstr>
      <vt:lpstr>Helvetica Neue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Christan Balch</dc:creator>
  <cp:lastModifiedBy>hello_mac</cp:lastModifiedBy>
  <cp:revision>829</cp:revision>
  <cp:lastPrinted>2020-10-01T10:44:29Z</cp:lastPrinted>
  <dcterms:created xsi:type="dcterms:W3CDTF">2020-10-01T10:44:29Z</dcterms:created>
  <dcterms:modified xsi:type="dcterms:W3CDTF">2020-10-01T10:44:29Z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